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2" r:id="rId3"/>
    <p:sldId id="337" r:id="rId4"/>
    <p:sldId id="338" r:id="rId5"/>
    <p:sldId id="335" r:id="rId6"/>
    <p:sldId id="336" r:id="rId7"/>
    <p:sldId id="276" r:id="rId8"/>
    <p:sldId id="277" r:id="rId9"/>
    <p:sldId id="334" r:id="rId10"/>
    <p:sldId id="355" r:id="rId11"/>
    <p:sldId id="356" r:id="rId12"/>
    <p:sldId id="357" r:id="rId13"/>
    <p:sldId id="339" r:id="rId14"/>
    <p:sldId id="340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54" r:id="rId23"/>
    <p:sldId id="358" r:id="rId24"/>
    <p:sldId id="349" r:id="rId25"/>
    <p:sldId id="350" r:id="rId26"/>
    <p:sldId id="341" r:id="rId27"/>
    <p:sldId id="333" r:id="rId28"/>
    <p:sldId id="351" r:id="rId29"/>
    <p:sldId id="352" r:id="rId30"/>
    <p:sldId id="353" r:id="rId31"/>
    <p:sldId id="321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33"/>
    <a:srgbClr val="CCCC00"/>
    <a:srgbClr val="99CC00"/>
    <a:srgbClr val="3399FF"/>
    <a:srgbClr val="FF3300"/>
    <a:srgbClr val="008000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5" Type="http://schemas.openxmlformats.org/officeDocument/2006/relationships/slide" Target="slides/slide22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effectLst/>
              </a:defRPr>
            </a:lvl1pPr>
          </a:lstStyle>
          <a:p>
            <a:endParaRPr 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effectLst/>
              </a:defRPr>
            </a:lvl1pPr>
          </a:lstStyle>
          <a:p>
            <a:endParaRPr lang="it-IT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effectLst/>
              </a:defRPr>
            </a:lvl1pPr>
          </a:lstStyle>
          <a:p>
            <a:endParaRPr lang="it-IT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effectLst/>
              </a:defRPr>
            </a:lvl1pPr>
          </a:lstStyle>
          <a:p>
            <a:fld id="{81DA39D6-F828-43A2-9905-19F3630ADA4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effectLst/>
              </a:defRPr>
            </a:lvl1pPr>
          </a:lstStyle>
          <a:p>
            <a:endParaRPr lang="it-IT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effectLst/>
              </a:defRPr>
            </a:lvl1pPr>
          </a:lstStyle>
          <a:p>
            <a:endParaRPr lang="it-IT"/>
          </a:p>
        </p:txBody>
      </p:sp>
      <p:sp>
        <p:nvSpPr>
          <p:cNvPr id="1044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effectLst/>
              </a:defRPr>
            </a:lvl1pPr>
          </a:lstStyle>
          <a:p>
            <a:endParaRPr lang="it-IT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effectLst/>
              </a:defRPr>
            </a:lvl1pPr>
          </a:lstStyle>
          <a:p>
            <a:fld id="{02A7849D-4078-4205-B0F5-FB94CA7B76D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5DF-24DE-4195-AC1F-AC02A2E456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F7CF4-0432-402A-8B14-093C6DCFADA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184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1847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71FD7-B967-4BF1-9519-C4D441992BF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20713"/>
            <a:ext cx="8229600" cy="51847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FAAC12-08FF-4E4D-BFC5-F6A14F99AF6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6D1-B3F0-43F6-A8EE-0BFAC6BF7C8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FF3FD-1736-49E1-AE9C-06769ED209D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7900"/>
            <a:ext cx="4038600" cy="3557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4038600" cy="3557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D9682-F919-4B47-8799-EE2F73F482A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19238-9F3F-4492-87C5-356424A7706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EFCCA-34B3-475A-8BF1-84AE3F0FE6C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465A3-5B0B-4F37-9659-4F547E4FACE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55BF3-725E-47A7-ABE0-9F51AB94740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E6F2-78F2-4AA7-A92C-5447351A708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7900"/>
            <a:ext cx="82296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719A596B-9801-4EAD-AEA0-DE7A0238CF0A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Depts/OHRM/examin/internsh/intern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v.org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desa.it-desc-jpo/?ita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desa.it-desc-jpo/?ita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bs.un.org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bs.un.org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liefweb.int/rw/res.nsf/doc212?OpenFormServizio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liefweb.int/rw/res.nsf/doc212?OpenFormServizio" TargetMode="External"/><Relationship Id="rId3" Type="http://schemas.openxmlformats.org/officeDocument/2006/relationships/hyperlink" Target="http://www.un.org/Depts/OHRM/examin/exam" TargetMode="External"/><Relationship Id="rId7" Type="http://schemas.openxmlformats.org/officeDocument/2006/relationships/hyperlink" Target="http://www.jobs.un.org/" TargetMode="External"/><Relationship Id="rId2" Type="http://schemas.openxmlformats.org/officeDocument/2006/relationships/hyperlink" Target="http://www.un.org/Depts/OHRM/examin/internsh/inter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v.org/" TargetMode="External"/><Relationship Id="rId5" Type="http://schemas.openxmlformats.org/officeDocument/2006/relationships/hyperlink" Target="http://www.undesa.it-descjpo/?ita.html" TargetMode="External"/><Relationship Id="rId4" Type="http://schemas.openxmlformats.org/officeDocument/2006/relationships/hyperlink" Target="http://esa.un.org/techcoop/associate_experts.as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E13D-9B2E-4B88-8B4E-E3B0B869F59D}" type="slidenum">
              <a:rPr lang="en-US"/>
              <a:pPr/>
              <a:t>1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08738" cy="1447800"/>
          </a:xfrm>
        </p:spPr>
        <p:txBody>
          <a:bodyPr/>
          <a:lstStyle/>
          <a:p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Sandro Calvani </a:t>
            </a:r>
          </a:p>
          <a:p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Direttore UNICRI</a:t>
            </a:r>
          </a:p>
          <a:p>
            <a:endParaRPr lang="it-IT" sz="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it-IT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ISPI – Torino, 15 maggio 2009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33800"/>
            <a:ext cx="9144000" cy="1008063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Lavorare nelle Organizzazioni Internazionali:</a:t>
            </a:r>
            <a:br>
              <a:rPr lang="it-IT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800" b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sistema Nazioni Unite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63E0-38FF-4BDA-81B9-480391036962}" type="slidenum">
              <a:rPr lang="en-US"/>
              <a:pPr/>
              <a:t>10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valori fondamentali </a:t>
            </a:r>
            <a:b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 chi lavora nelle Nazioni Unite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1524000" y="2133600"/>
          <a:ext cx="6248400" cy="3925888"/>
        </p:xfrm>
        <a:graphic>
          <a:graphicData uri="http://schemas.openxmlformats.org/presentationml/2006/ole">
            <p:oleObj spid="_x0000_s129030" name="Bitmap Image" r:id="rId3" imgW="3715269" imgH="2333333" progId="Paint.Picture">
              <p:embed/>
            </p:oleObj>
          </a:graphicData>
        </a:graphic>
      </p:graphicFrame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1905000" y="6272213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PROFESSIONALIT</a:t>
            </a:r>
            <a:r>
              <a:rPr lang="en-GB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À</a:t>
            </a: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7BA5-360C-4383-BCD9-85B17B4723C9}" type="slidenum">
              <a:rPr lang="en-US"/>
              <a:pPr/>
              <a:t>11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valori fondamentali </a:t>
            </a:r>
            <a:b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 chi lavora nelle Nazioni Unite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2819400" y="2057400"/>
          <a:ext cx="3962400" cy="4495800"/>
        </p:xfrm>
        <a:graphic>
          <a:graphicData uri="http://schemas.openxmlformats.org/presentationml/2006/ole">
            <p:oleObj spid="_x0000_s130055" name="Bitmap Image" r:id="rId3" imgW="2676899" imgH="4029637" progId="Paint.Picture">
              <p:embed/>
            </p:oleObj>
          </a:graphicData>
        </a:graphic>
      </p:graphicFrame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990600" y="6272213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RISPETTO delle DIVERSIT</a:t>
            </a:r>
            <a:r>
              <a:rPr lang="en-GB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À</a:t>
            </a: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276-EF28-49EE-BFF2-8D39E038FFA8}" type="slidenum">
              <a:rPr lang="en-US"/>
              <a:pPr/>
              <a:t>12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kumimoji="1" lang="it-IT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Valori emergenti</a:t>
            </a:r>
            <a:endParaRPr kumimoji="1" lang="en-GB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Kofi Annan: In Larger Freedom</a:t>
            </a:r>
          </a:p>
          <a:p>
            <a:pPr lvl="2">
              <a:lnSpc>
                <a:spcPct val="90000"/>
              </a:lnSpc>
            </a:pPr>
            <a:r>
              <a:rPr lang="it-IT"/>
              <a:t>Libertà dalla paura</a:t>
            </a:r>
          </a:p>
          <a:p>
            <a:pPr lvl="2">
              <a:lnSpc>
                <a:spcPct val="90000"/>
              </a:lnSpc>
            </a:pPr>
            <a:r>
              <a:rPr lang="it-IT"/>
              <a:t>Libertà dal bisogno</a:t>
            </a:r>
          </a:p>
          <a:p>
            <a:pPr>
              <a:lnSpc>
                <a:spcPct val="90000"/>
              </a:lnSpc>
            </a:pPr>
            <a:r>
              <a:rPr lang="it-IT"/>
              <a:t>Ban Ki-moon, priorità:</a:t>
            </a:r>
          </a:p>
          <a:p>
            <a:pPr lvl="2">
              <a:lnSpc>
                <a:spcPct val="90000"/>
              </a:lnSpc>
            </a:pPr>
            <a:r>
              <a:rPr lang="it-IT"/>
              <a:t>Salvaguardare i vulnerabili</a:t>
            </a:r>
          </a:p>
          <a:p>
            <a:pPr lvl="2">
              <a:lnSpc>
                <a:spcPct val="90000"/>
              </a:lnSpc>
            </a:pPr>
            <a:r>
              <a:rPr lang="it-IT"/>
              <a:t>Proteggere il bene pubblico globale</a:t>
            </a:r>
          </a:p>
          <a:p>
            <a:pPr lvl="2">
              <a:lnSpc>
                <a:spcPct val="90000"/>
              </a:lnSpc>
            </a:pPr>
            <a:r>
              <a:rPr lang="it-IT"/>
              <a:t>Costruire un multilateralismo trasparente ed efficiente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29FE-1B10-43BF-805D-BA3E317F70D4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Categorie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648200" y="1752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590800" y="4419600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Times" pitchFamily="18" charset="0"/>
              <a:buChar char="•"/>
            </a:pPr>
            <a:r>
              <a:rPr lang="it-IT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 Quartier generale vs campo</a:t>
            </a:r>
            <a:endParaRPr lang="it-IT" sz="8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" pitchFamily="18" charset="0"/>
              <a:buChar char="•"/>
            </a:pPr>
            <a:r>
              <a:rPr lang="it-IT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 Servizio professionale vs generale</a:t>
            </a:r>
            <a:endParaRPr lang="it-IT" sz="8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" pitchFamily="18" charset="0"/>
              <a:buChar char="•"/>
            </a:pPr>
            <a:r>
              <a:rPr lang="it-IT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 Cariche permanenti vs altre</a:t>
            </a:r>
            <a:endParaRPr lang="it-IT" sz="8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" pitchFamily="18" charset="0"/>
              <a:buChar char="•"/>
            </a:pPr>
            <a:r>
              <a:rPr lang="it-IT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 Internazionali vs locali</a:t>
            </a:r>
            <a:endParaRPr lang="it-IT" sz="8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" pitchFamily="18" charset="0"/>
              <a:buChar char="•"/>
            </a:pPr>
            <a:r>
              <a:rPr lang="it-IT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 Geografico vs linguistico</a:t>
            </a:r>
          </a:p>
          <a:p>
            <a:pPr>
              <a:buFont typeface="Times" pitchFamily="18" charset="0"/>
              <a:buChar char="•"/>
            </a:pPr>
            <a:endParaRPr lang="it-IT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457200" y="1752600"/>
            <a:ext cx="8077200" cy="2514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3429000" cy="2362200"/>
          </a:xfrm>
          <a:noFill/>
          <a:ln/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b="1"/>
              <a:t>Amministrazione</a:t>
            </a:r>
            <a:endParaRPr lang="en-US" sz="2000" b="1">
              <a:latin typeface="Arial Unicode MS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2000" b="1"/>
              <a:t>Demografia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Economia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Affari Sociali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Affari Umanitari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Diritti Umani</a:t>
            </a:r>
            <a:endParaRPr lang="en-US" sz="1800"/>
          </a:p>
          <a:p>
            <a:pPr lvl="2"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</a:pPr>
            <a:endParaRPr lang="it-IT" sz="2400"/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495800" y="1981200"/>
            <a:ext cx="2971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effectLst/>
              </a:rPr>
              <a:t> Informatica</a:t>
            </a:r>
            <a:endParaRPr lang="en-US" sz="2000">
              <a:effectLst/>
              <a:latin typeface="Arial Unicode MS" pitchFamily="34" charset="-128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effectLst/>
              </a:rPr>
              <a:t> Affari Legali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effectLst/>
              </a:rPr>
              <a:t> Lingue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effectLst/>
              </a:rPr>
              <a:t> Biblioteche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effectLst/>
              </a:rPr>
              <a:t> Affari politici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effectLst/>
              </a:rPr>
              <a:t> Statistica</a:t>
            </a:r>
            <a:endParaRPr lang="it-IT" sz="2000" b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8E4E-8D73-4C68-8933-B936E7B56A04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2. Come si accede al sistema ONU?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8610600" cy="3581400"/>
          </a:xfrm>
        </p:spPr>
        <p:txBody>
          <a:bodyPr/>
          <a:lstStyle/>
          <a:p>
            <a:pPr marL="609600" indent="-609600" algn="l">
              <a:buFont typeface="Arial" charset="0"/>
              <a:buAutoNum type="alphaLcParenR"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Modi per fare le prime esperienze nel sistema ONU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Stage/Internship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Volontari delle Nazioni Unite (UNV)</a:t>
            </a: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>
              <a:buFont typeface="Arial" charset="0"/>
              <a:buAutoNum type="alphaLcParenR"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Modi per entrare nel sistema ONU 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Reclutamento regionale per Giovani Funzionari 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Programma Esperti Associati 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Esame di reclutamento nazionale per Giovani Funzionari (JPO)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Esami per posti linguistici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Reclutamento standard</a:t>
            </a:r>
          </a:p>
          <a:p>
            <a:pPr marL="990600" lvl="1" indent="-533400" algn="l">
              <a:buFont typeface="Arial" charset="0"/>
              <a:buAutoNum type="arabicPeriod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Operazioni di Peacekeeping</a:t>
            </a: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85800" y="5715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c)      Accesso alternativo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46C7-8D18-41BA-AB49-B0B241D37596}" type="slidenum">
              <a:rPr lang="en-US"/>
              <a:pPr/>
              <a:t>15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a) Modi per fare le prime esperienze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09800"/>
            <a:ext cx="8839200" cy="3581400"/>
          </a:xfrm>
        </p:spPr>
        <p:txBody>
          <a:bodyPr/>
          <a:lstStyle/>
          <a:p>
            <a:pPr marL="609600" indent="-609600" algn="l">
              <a:buFont typeface="Arial" charset="0"/>
              <a:buAutoNum type="arabicParenR"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Internship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sz="2000" b="1">
                <a:hlinkClick r:id="rId2"/>
              </a:rPr>
              <a:t>www.un.org/Depts/OHRM/examin/internsh/intern</a:t>
            </a: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Stage a tempo pieno non remunerato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Durata: minimo 2 mesi (rinnovabili fino a un totale di 6 mesi)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Requisiti: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Essere iscritto ad un corso di laurea superiore (master)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Fare domanda 4 mesi prima dell’inizio dello stage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Periodi di selezione: Gennaio, Giugno, Settembre</a:t>
            </a:r>
          </a:p>
          <a:p>
            <a:pPr marL="990600" lvl="1" indent="-533400" algn="l">
              <a:buFont typeface="Arial" charset="0"/>
              <a:buNone/>
            </a:pPr>
            <a:endParaRPr lang="en-US" sz="800" b="1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73CF-AD1F-448C-91DE-C4F6FE52357E}" type="slidenum">
              <a:rPr lang="en-US"/>
              <a:pPr/>
              <a:t>16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a) Modi per fare le prime esperienze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8610600" cy="3581400"/>
          </a:xfrm>
        </p:spPr>
        <p:txBody>
          <a:bodyPr/>
          <a:lstStyle/>
          <a:p>
            <a:pPr marL="609600" indent="-609600" algn="l"/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2)    UN Volunteers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www.unv.org</a:t>
            </a: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Durata: 6, 12 e 24 mesi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Servizio volontario con benefici (indennità, viaggio, ferie, copertura sanitaria, etc)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Requisiti: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5 anni di esperienza nel settore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Conoscenza di una o più lingue ufficiali ONU</a:t>
            </a:r>
          </a:p>
          <a:p>
            <a:pPr marL="1371600" lvl="2" indent="-457200" algn="l">
              <a:buFontTx/>
              <a:buChar char="•"/>
            </a:pPr>
            <a:endParaRPr lang="it-IT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62FC-7028-4E9E-A4CE-199FCD7BDF02}" type="slidenum">
              <a:rPr lang="en-US"/>
              <a:pPr/>
              <a:t>17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b) Modi per entrare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8610600" cy="3581400"/>
          </a:xfrm>
        </p:spPr>
        <p:txBody>
          <a:bodyPr/>
          <a:lstStyle/>
          <a:p>
            <a:pPr marL="609600" indent="-609600" algn="l">
              <a:buFont typeface="Arial" charset="0"/>
              <a:buAutoNum type="arabicParenR"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Reclutamento regionale per Giovani Funzionari</a:t>
            </a:r>
          </a:p>
          <a:p>
            <a:pPr marL="990600" lvl="1" indent="-533400" algn="l">
              <a:buFont typeface="Times" pitchFamily="18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Master dei Talenti</a:t>
            </a:r>
          </a:p>
          <a:p>
            <a:pPr marL="609600" indent="-609600" algn="l">
              <a:buFont typeface="Arial" charset="0"/>
              <a:buAutoNum type="arabicParenR"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Programma esperti associati </a:t>
            </a: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(Associate Experts)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Basato su accordi bilaterali alcuni Stati membri e l’ONU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Durata: 2-3 anni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www.undesa.it-desc-jpo?ita.html</a:t>
            </a: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Requisiti: 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Laurea specialistica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Nazionalità italiana o di un paese in via di sviluppo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Età non superiore ai 30 anni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Ottima conoscenza dell’inglese e dell’italiano</a:t>
            </a:r>
            <a:endParaRPr lang="it-IT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8CE2-79E8-4424-A380-79AA638D37C5}" type="slidenum">
              <a:rPr lang="en-US"/>
              <a:pPr/>
              <a:t>18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b) Modi per entrare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8610600" cy="3581400"/>
          </a:xfrm>
        </p:spPr>
        <p:txBody>
          <a:bodyPr/>
          <a:lstStyle/>
          <a:p>
            <a:pPr marL="609600" indent="-609600" algn="l"/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3)   Esame di reclutamento nazionale per Giovani Funzionari (Junior Professional Officer - JPO)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Basato su accordi bilaterali alcuni Stati membri e l’ONU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Durata: 2 anni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www.undesa.it-desc-jpo?ita.html</a:t>
            </a: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Requisiti: 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Laurea specialistica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Nazionalità italiana o di un paese in via di sviluppo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Età non superiore ai 30 anni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Ottima conoscenza dell’inglese e dell’italiano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Superamento delle due prove scritte  e del colloquio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D955-E664-4CB2-83D5-EED707E8F5B9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b) Modi per entrare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8610600" cy="2971800"/>
          </a:xfrm>
        </p:spPr>
        <p:txBody>
          <a:bodyPr/>
          <a:lstStyle/>
          <a:p>
            <a:pPr marL="609600" indent="-609600" algn="l"/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4)   Esami per posti linguistici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Per traduttori, interpreti, editor, redattori, stenografi, insegnanti di lingue e coordinatori linguistici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Requisiti: 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Superamento dell’esame linguistico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Madrelingua in una delle lingue ufficiali dell’ONU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Ottima conoscenza di una seconda lingua ufficiale ONU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Lingue ONU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096000" y="4495800"/>
            <a:ext cx="1905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Arabo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Russo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Spagnolo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962400" y="4495800"/>
            <a:ext cx="1905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Inglese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Francese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Cinese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7070-EE3D-47BF-842F-6CDE064AD3EF}" type="slidenum">
              <a:rPr lang="en-US"/>
              <a:pPr/>
              <a:t>2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700213"/>
            <a:ext cx="5903912" cy="3097212"/>
          </a:xfrm>
        </p:spPr>
        <p:txBody>
          <a:bodyPr/>
          <a:lstStyle/>
          <a:p>
            <a:pPr algn="r"/>
            <a:r>
              <a:rPr lang="it-IT" sz="2000" i="1">
                <a:solidFill>
                  <a:schemeClr val="accent2"/>
                </a:solidFill>
              </a:rPr>
              <a:t>“Poiché le guerre nascono nella mente degli uomini, è nella mente degli uomini che amore e compassione devono elevare le difese della pace”</a:t>
            </a:r>
            <a:br>
              <a:rPr lang="it-IT" sz="2000" i="1">
                <a:solidFill>
                  <a:schemeClr val="accent2"/>
                </a:solidFill>
              </a:rPr>
            </a:br>
            <a:r>
              <a:rPr lang="it-IT" sz="2000" i="1">
                <a:solidFill>
                  <a:schemeClr val="accent2"/>
                </a:solidFill>
              </a:rPr>
              <a:t/>
            </a:r>
            <a:br>
              <a:rPr lang="it-IT" sz="2000" i="1">
                <a:solidFill>
                  <a:schemeClr val="accent2"/>
                </a:solidFill>
              </a:rPr>
            </a:br>
            <a:r>
              <a:rPr lang="it-IT" sz="2000" i="1">
                <a:solidFill>
                  <a:schemeClr val="accent2"/>
                </a:solidFill>
              </a:rPr>
              <a:t>U-Thant </a:t>
            </a:r>
            <a:r>
              <a:rPr lang="it-IT" sz="2000">
                <a:solidFill>
                  <a:schemeClr val="accent2"/>
                </a:solidFill>
              </a:rPr>
              <a:t/>
            </a:r>
            <a:br>
              <a:rPr lang="it-IT" sz="2000">
                <a:solidFill>
                  <a:schemeClr val="accent2"/>
                </a:solidFill>
              </a:rPr>
            </a:br>
            <a:r>
              <a:rPr lang="it-IT" sz="2000">
                <a:solidFill>
                  <a:schemeClr val="accent2"/>
                </a:solidFill>
              </a:rPr>
              <a:t/>
            </a:r>
            <a:br>
              <a:rPr lang="it-IT" sz="2000">
                <a:solidFill>
                  <a:schemeClr val="accent2"/>
                </a:solidFill>
              </a:rPr>
            </a:br>
            <a:r>
              <a:rPr lang="it-IT" sz="1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Segretario Generale delle Nazioni Unite dal 1961-1971</a:t>
            </a:r>
            <a:r>
              <a:rPr lang="it-IT" sz="1400">
                <a:solidFill>
                  <a:schemeClr val="accent2"/>
                </a:solidFill>
              </a:rPr>
              <a:t/>
            </a:r>
            <a:br>
              <a:rPr lang="it-IT" sz="1400">
                <a:solidFill>
                  <a:schemeClr val="accent2"/>
                </a:solidFill>
              </a:rPr>
            </a:br>
            <a:r>
              <a:rPr lang="it-IT" sz="1400">
                <a:solidFill>
                  <a:schemeClr val="accent2"/>
                </a:solidFill>
              </a:rPr>
              <a:t/>
            </a:r>
            <a:br>
              <a:rPr lang="it-IT" sz="1400">
                <a:solidFill>
                  <a:schemeClr val="accent2"/>
                </a:solidFill>
              </a:rPr>
            </a:br>
            <a:r>
              <a:rPr lang="it-IT" sz="1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(Celebrazione del centenario dalla sua nascita</a:t>
            </a:r>
            <a:br>
              <a:rPr lang="it-IT" sz="1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Pantanaw, Birmania, 22 gennaio 1909</a:t>
            </a:r>
            <a:r>
              <a:rPr lang="it-IT" sz="1400">
                <a:solidFill>
                  <a:schemeClr val="accent2"/>
                </a:solidFill>
              </a:rPr>
              <a:t> </a:t>
            </a:r>
            <a:r>
              <a:rPr lang="it-IT" sz="1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93189" name="Picture 5" descr="u_th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22574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8CFB-B1B6-4420-9C63-529D8E266EB1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b) Modi per entrare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8610600" cy="2590800"/>
          </a:xfrm>
        </p:spPr>
        <p:txBody>
          <a:bodyPr/>
          <a:lstStyle/>
          <a:p>
            <a:pPr marL="609600" indent="-609600" algn="l"/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5)   Reclutamento standard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UN Galaxy</a:t>
            </a:r>
            <a:endParaRPr lang="it-IT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hlinkClick r:id="rId2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www.jobs.un.org</a:t>
            </a: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Requisiti: 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Laurea, preferibilmente specialistica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Ottima conoscenza di una o più lingue ufficiali ONU 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Minimo 4-5 anni di esperienza nel settore specifico, a seconda del livello della posizione</a:t>
            </a:r>
            <a:b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P3 </a:t>
            </a: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= 5 anni</a:t>
            </a: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P4 </a:t>
            </a: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= 7 anni</a:t>
            </a: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P5 </a:t>
            </a: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= 10 anni</a:t>
            </a: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D1 </a:t>
            </a: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= almeno 15 anni</a:t>
            </a: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D2 </a:t>
            </a: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= più di 15 anni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102C-D25E-441B-A9AA-731058DABE00}" type="slidenum">
              <a:rPr lang="en-US"/>
              <a:pPr/>
              <a:t>21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b) Modi per entrare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8610600" cy="2590800"/>
          </a:xfrm>
        </p:spPr>
        <p:txBody>
          <a:bodyPr/>
          <a:lstStyle/>
          <a:p>
            <a:pPr marL="609600" indent="-609600" algn="l"/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6)   Operazioni di Peacekeeping</a:t>
            </a:r>
            <a:endParaRPr lang="it-IT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hlinkClick r:id="rId2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www.jobs.un.org</a:t>
            </a: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16 operazioni di peacekeeping del DPKO, più 2 missioni di pace sostenute dal DPKO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Requisiti: 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Laurea, preferibilmente specialistica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Ottima conoscenza di una o più lingue ufficiali ONU 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Minimo 4 anni di esperienza nel settore specifico</a:t>
            </a:r>
          </a:p>
          <a:p>
            <a:pPr marL="1371600" lvl="2" indent="-457200" algn="l">
              <a:buFontTx/>
              <a:buChar char="•"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Buona saluta e disposizione a lavorare in condizioni difficili e pericolose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A3B9-876F-4A12-9F48-FD325951810C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0" y="1066800"/>
          <a:ext cx="6811963" cy="4962525"/>
        </p:xfrm>
        <a:graphic>
          <a:graphicData uri="http://schemas.openxmlformats.org/presentationml/2006/ole">
            <p:oleObj spid="_x0000_s128004" name="Bitmap Image" r:id="rId3" imgW="6811326" imgH="4963218" progId="Paint.Picture">
              <p:embed/>
            </p:oleObj>
          </a:graphicData>
        </a:graphic>
      </p:graphicFrame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019800" y="1371600"/>
            <a:ext cx="31242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sz="1600" i="1">
                <a:effectLst/>
              </a:rPr>
              <a:t>Africa</a:t>
            </a:r>
            <a:r>
              <a:rPr lang="en-US" sz="1600" b="0">
                <a:effectLst/>
              </a:rPr>
              <a:t>: Burundi, Cote d’Ivoire, DR Congo, Eritrea&amp;Ethiopia, Liberia, Sierra Leone, Sudan, W Sahara</a:t>
            </a:r>
          </a:p>
          <a:p>
            <a:pPr lvl="2">
              <a:spcBef>
                <a:spcPct val="50000"/>
              </a:spcBef>
            </a:pPr>
            <a:r>
              <a:rPr lang="en-US" sz="1600" i="1">
                <a:effectLst/>
              </a:rPr>
              <a:t>Europe</a:t>
            </a:r>
            <a:r>
              <a:rPr lang="en-US" sz="1600" b="0">
                <a:effectLst/>
              </a:rPr>
              <a:t>: Cyprus, Georgia, Kosovo</a:t>
            </a:r>
          </a:p>
          <a:p>
            <a:pPr lvl="2">
              <a:spcBef>
                <a:spcPct val="50000"/>
              </a:spcBef>
            </a:pPr>
            <a:r>
              <a:rPr lang="en-US" sz="1600" i="1">
                <a:effectLst/>
              </a:rPr>
              <a:t>Middle East</a:t>
            </a:r>
            <a:r>
              <a:rPr lang="en-US" sz="1600" b="0">
                <a:effectLst/>
              </a:rPr>
              <a:t>: Golan Heights, Lebanon, UNTSO (Israel and territories)</a:t>
            </a:r>
          </a:p>
          <a:p>
            <a:pPr lvl="2">
              <a:spcBef>
                <a:spcPct val="50000"/>
              </a:spcBef>
            </a:pPr>
            <a:r>
              <a:rPr lang="en-US" sz="1600" i="1">
                <a:effectLst/>
              </a:rPr>
              <a:t>Asia</a:t>
            </a:r>
            <a:r>
              <a:rPr lang="en-US" sz="1600" b="0" i="1">
                <a:effectLst/>
              </a:rPr>
              <a:t>:</a:t>
            </a:r>
            <a:r>
              <a:rPr lang="en-US" sz="1600" b="0">
                <a:effectLst/>
              </a:rPr>
              <a:t> Afghanistan, India and Pakistan, Timor Leste</a:t>
            </a:r>
          </a:p>
          <a:p>
            <a:pPr lvl="2">
              <a:spcBef>
                <a:spcPct val="50000"/>
              </a:spcBef>
            </a:pPr>
            <a:r>
              <a:rPr lang="en-US" sz="1600" i="1">
                <a:effectLst/>
              </a:rPr>
              <a:t>Americas</a:t>
            </a:r>
            <a:r>
              <a:rPr lang="en-US" sz="1600" b="0">
                <a:effectLst/>
              </a:rPr>
              <a:t>: Haiti </a:t>
            </a:r>
            <a:endParaRPr lang="it-IT" sz="1600" b="0">
              <a:effectLst/>
            </a:endParaRPr>
          </a:p>
          <a:p>
            <a:pPr>
              <a:spcBef>
                <a:spcPct val="50000"/>
              </a:spcBef>
            </a:pPr>
            <a:endParaRPr lang="en-GB" sz="160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E9-BFE4-410B-9005-8A992D7ACED9}" type="slidenum">
              <a:rPr lang="en-US"/>
              <a:pPr/>
              <a:t>23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914400"/>
            <a:ext cx="9525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   c) Accesso alternativo nel sistema ONU</a:t>
            </a:r>
            <a:endParaRPr lang="it-IT" sz="3200" b="1">
              <a:solidFill>
                <a:schemeClr val="accent2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8610600" cy="3581400"/>
          </a:xfrm>
        </p:spPr>
        <p:txBody>
          <a:bodyPr/>
          <a:lstStyle/>
          <a:p>
            <a:pPr marL="609600" indent="-609600" algn="l"/>
            <a:endParaRPr lang="it-IT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Tramite RELIEFWEB è possibile accedere alle vacancy delle operazioni sul campo sia dell’ONU, che delle ONG ed istituti che lavorano assieme all’ONU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http://www.reliefweb.int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http://www.reliefweb.int/rw/res.nsf/doc212?OpenFormServizio</a:t>
            </a:r>
            <a:endParaRPr lang="it-IT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Come si accede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AA0D-8CFC-4432-BF91-8EDB05C969B9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3820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3. Quali caratteristiche per intraprendere una carriera di questo tipo?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286000"/>
            <a:ext cx="5791200" cy="3581400"/>
          </a:xfrm>
        </p:spPr>
        <p:txBody>
          <a:bodyPr/>
          <a:lstStyle/>
          <a:p>
            <a:pPr marL="609600" indent="-609600" algn="l">
              <a:buFont typeface="Arial" charset="0"/>
              <a:buAutoNum type="alphaLcParenR"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Competenze e valori ONU</a:t>
            </a:r>
            <a:endParaRPr lang="it-IT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Professionalità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Lavoro di squadra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Comunicazione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Pianificazione ed organizzazione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Accountability - essere responsabili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Creatività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Client-orientation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Impegno nel continuo apprendimento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Competenza informatica</a:t>
            </a: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Caratteristiche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2FD3-CAFD-4905-B60C-F5B8BD192A8A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3820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3. Quali caratteristiche per intraprendere una carriera di questo tipo?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057400"/>
            <a:ext cx="6324600" cy="3581400"/>
          </a:xfrm>
        </p:spPr>
        <p:txBody>
          <a:bodyPr/>
          <a:lstStyle/>
          <a:p>
            <a:pPr marL="609600" indent="-609600" algn="l"/>
            <a:endParaRPr lang="it-IT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/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b)  Competenza manageriali</a:t>
            </a:r>
            <a:endParaRPr lang="it-IT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Leadership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Visione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Stimolare gli altri (empowerment)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Creare fiducia ed un ambiente consono al buon svolgimento del lavoro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Gestire la performance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Giudizio nei processi decisionali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Caratteristiche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8740-C8E0-46D9-8380-C533BACBF788}" type="slidenum">
              <a:rPr lang="en-US"/>
              <a:pPr/>
              <a:t>26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3. Quali sono le maggiori difficoltà di una carriera di questo tipo?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362200"/>
            <a:ext cx="7010400" cy="3557588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it-IT" sz="2000" b="1"/>
              <a:t>Lavoro di squadra</a:t>
            </a:r>
          </a:p>
          <a:p>
            <a:pPr lvl="2">
              <a:lnSpc>
                <a:spcPct val="90000"/>
              </a:lnSpc>
            </a:pPr>
            <a:r>
              <a:rPr lang="en-GB" sz="2000" b="1"/>
              <a:t>Comunicazione</a:t>
            </a:r>
          </a:p>
          <a:p>
            <a:pPr lvl="2">
              <a:lnSpc>
                <a:spcPct val="90000"/>
              </a:lnSpc>
            </a:pPr>
            <a:r>
              <a:rPr lang="en-GB" sz="2000" b="1"/>
              <a:t>Riconciliare lavoro e famiglia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2000" b="1"/>
          </a:p>
          <a:p>
            <a:pPr lvl="2">
              <a:lnSpc>
                <a:spcPct val="90000"/>
              </a:lnSpc>
            </a:pPr>
            <a:r>
              <a:rPr lang="it-IT" sz="2000" b="1"/>
              <a:t>Rispetto per le diversità:</a:t>
            </a:r>
            <a:endParaRPr lang="it-IT" sz="2000"/>
          </a:p>
          <a:p>
            <a:pPr lvl="3">
              <a:lnSpc>
                <a:spcPct val="90000"/>
              </a:lnSpc>
            </a:pPr>
            <a:r>
              <a:rPr lang="it-IT" sz="1800"/>
              <a:t>Culturali            - Genere</a:t>
            </a:r>
          </a:p>
          <a:p>
            <a:pPr lvl="3">
              <a:lnSpc>
                <a:spcPct val="90000"/>
              </a:lnSpc>
            </a:pPr>
            <a:r>
              <a:rPr lang="it-IT" sz="1800"/>
              <a:t>Geografiche     - Orientamento sessuale </a:t>
            </a:r>
          </a:p>
          <a:p>
            <a:pPr lvl="3">
              <a:lnSpc>
                <a:spcPct val="90000"/>
              </a:lnSpc>
            </a:pPr>
            <a:r>
              <a:rPr lang="it-IT" sz="1800"/>
              <a:t>Religiose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it-IT" sz="1800"/>
          </a:p>
          <a:p>
            <a:pPr lvl="2">
              <a:lnSpc>
                <a:spcPct val="90000"/>
              </a:lnSpc>
            </a:pPr>
            <a:r>
              <a:rPr lang="it-IT" sz="2000" b="1"/>
              <a:t>Limiti dell’ONU</a:t>
            </a:r>
          </a:p>
          <a:p>
            <a:pPr lvl="3">
              <a:lnSpc>
                <a:spcPct val="90000"/>
              </a:lnSpc>
            </a:pPr>
            <a:r>
              <a:rPr lang="it-IT" sz="1800"/>
              <a:t>Nessuna imposizione od autorità sugli Stati</a:t>
            </a:r>
          </a:p>
          <a:p>
            <a:pPr lvl="3">
              <a:lnSpc>
                <a:spcPct val="90000"/>
              </a:lnSpc>
            </a:pPr>
            <a:r>
              <a:rPr lang="it-IT" sz="1800"/>
              <a:t>Semplici amministratori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Difficoltà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BBA2-3C71-4541-81A2-962D4A1A6FDA}" type="slidenum">
              <a:rPr lang="en-US"/>
              <a:pPr/>
              <a:t>27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3. Quali sono le maggiori difficoltà di una carriera di questo tipo?</a:t>
            </a: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762000" y="2133600"/>
          <a:ext cx="7772400" cy="3983038"/>
        </p:xfrm>
        <a:graphic>
          <a:graphicData uri="http://schemas.openxmlformats.org/presentationml/2006/ole">
            <p:oleObj spid="_x0000_s105478" name="Bitmap Image" r:id="rId3" imgW="6897063" imgH="3533333" progId="Paint.Picture">
              <p:embed/>
            </p:oleObj>
          </a:graphicData>
        </a:graphic>
      </p:graphicFrame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2F4B-0146-41DA-ABD3-445E46CDB659}" type="slidenum">
              <a:rPr lang="en-US"/>
              <a:pPr/>
              <a:t>28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87630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4. Professionalità emergenti in ambito ONU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38400"/>
            <a:ext cx="8610600" cy="1828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it-IT"/>
              <a:t> </a:t>
            </a:r>
            <a:r>
              <a:rPr lang="it-IT" sz="2400"/>
              <a:t>Gestione di scenari di conflitto </a:t>
            </a:r>
            <a:br>
              <a:rPr lang="it-IT" sz="2400"/>
            </a:br>
            <a:r>
              <a:rPr lang="it-IT" sz="2400"/>
              <a:t>                                      post-conflitto                                          </a:t>
            </a:r>
            <a:br>
              <a:rPr lang="it-IT" sz="2400"/>
            </a:br>
            <a:r>
              <a:rPr lang="it-IT" sz="2400"/>
              <a:t>                                      operazioni di pace</a:t>
            </a:r>
            <a:br>
              <a:rPr lang="it-IT" sz="2400"/>
            </a:br>
            <a:endParaRPr lang="it-IT" sz="2400"/>
          </a:p>
          <a:p>
            <a:pPr algn="l">
              <a:buFontTx/>
              <a:buChar char="•"/>
            </a:pPr>
            <a:r>
              <a:rPr lang="it-IT" sz="2400"/>
              <a:t>  Crimine, giustizia e sicurezza</a:t>
            </a:r>
            <a:br>
              <a:rPr lang="it-IT" sz="2400"/>
            </a:br>
            <a:endParaRPr lang="it-IT" sz="2400" b="1"/>
          </a:p>
          <a:p>
            <a:pPr algn="l">
              <a:buFontTx/>
              <a:buChar char="•"/>
            </a:pPr>
            <a:r>
              <a:rPr lang="it-IT" sz="2400"/>
              <a:t>  Gestione manageriale innovativa, facilitatori di cambiamenti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28F1-5873-47D2-96E7-D5396E8FE69C}" type="slidenum">
              <a:rPr lang="en-US"/>
              <a:pPr/>
              <a:t>29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87630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5. Gli stage sono utili?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43200"/>
            <a:ext cx="8077200" cy="1828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it-IT" sz="2400"/>
              <a:t>  Esperienza educativa con compiti lavorativi concreti </a:t>
            </a:r>
          </a:p>
          <a:p>
            <a:pPr algn="l">
              <a:buFontTx/>
              <a:buChar char="•"/>
            </a:pPr>
            <a:r>
              <a:rPr lang="it-IT" sz="2400"/>
              <a:t>  Esposizione al mondo delle Nazioni Unite, vedere </a:t>
            </a:r>
            <a:br>
              <a:rPr lang="it-IT" sz="2400"/>
            </a:br>
            <a:r>
              <a:rPr lang="it-IT" sz="2400"/>
              <a:t>   dall’interno come funzione</a:t>
            </a:r>
          </a:p>
          <a:p>
            <a:pPr algn="l">
              <a:buFontTx/>
              <a:buChar char="•"/>
            </a:pPr>
            <a:r>
              <a:rPr lang="it-IT" sz="2400"/>
              <a:t>  Fornisce agli uffici ONU l’assistenza di studenti </a:t>
            </a:r>
            <a:br>
              <a:rPr lang="it-IT" sz="2400"/>
            </a:br>
            <a:r>
              <a:rPr lang="it-IT" sz="2400"/>
              <a:t>   altamente qualificati e specializzati nei vari settori</a:t>
            </a:r>
          </a:p>
          <a:p>
            <a:pPr algn="l">
              <a:buFontTx/>
              <a:buChar char="•"/>
            </a:pPr>
            <a:endParaRPr lang="it-IT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A451-7F2D-4C05-AEB8-6D1BAA005665}" type="slidenum">
              <a:rPr lang="en-US"/>
              <a:pPr/>
              <a:t>3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Lavorare per un organismo </a:t>
            </a:r>
            <a:br>
              <a:rPr lang="it-IT" sz="3200" b="1">
                <a:solidFill>
                  <a:schemeClr val="accent2"/>
                </a:solidFill>
              </a:rPr>
            </a:br>
            <a:r>
              <a:rPr lang="it-IT" sz="3200" b="1">
                <a:solidFill>
                  <a:schemeClr val="accent2"/>
                </a:solidFill>
              </a:rPr>
              <a:t>del sistema ONU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7529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2286000"/>
            <a:ext cx="2981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236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Costruttori di consenso e portatori di pace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524000" y="5486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Un’esperienza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impeg</a:t>
            </a:r>
            <a:r>
              <a:rPr lang="it-IT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ativa e ricca di soddisfazioni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C0E6-24D6-47A9-9A95-4AEF55ACD065}" type="slidenum">
              <a:rPr lang="en-US"/>
              <a:pPr/>
              <a:t>30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8763000" cy="1143000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6. Per ulteriori informazioni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524000"/>
            <a:ext cx="8610600" cy="1828800"/>
          </a:xfrm>
        </p:spPr>
        <p:txBody>
          <a:bodyPr/>
          <a:lstStyle/>
          <a:p>
            <a:pPr algn="l"/>
            <a:r>
              <a:rPr lang="en-US" sz="1800" i="1"/>
              <a:t>Internship programme at UN Headquarters</a:t>
            </a:r>
          </a:p>
          <a:p>
            <a:pPr algn="l"/>
            <a:r>
              <a:rPr lang="en-US" sz="1800" u="sng">
                <a:solidFill>
                  <a:srgbClr val="CC9900"/>
                </a:solidFill>
              </a:rPr>
              <a:t>	</a:t>
            </a:r>
            <a:r>
              <a:rPr lang="en-US" sz="1800" u="sng">
                <a:solidFill>
                  <a:srgbClr val="CC9900"/>
                </a:solidFill>
                <a:hlinkClick r:id="rId2"/>
              </a:rPr>
              <a:t>www.un.org/Depts/OHRM/examin/internsh/intern</a:t>
            </a:r>
            <a:endParaRPr lang="en-US" sz="1800" u="sng">
              <a:solidFill>
                <a:srgbClr val="CC9900"/>
              </a:solidFill>
            </a:endParaRPr>
          </a:p>
          <a:p>
            <a:pPr algn="l"/>
            <a:endParaRPr lang="en-US" sz="400"/>
          </a:p>
          <a:p>
            <a:pPr algn="l"/>
            <a:r>
              <a:rPr lang="en-US" sz="1800" i="1"/>
              <a:t>Esami reclutamento nazionale e linguistico</a:t>
            </a:r>
          </a:p>
          <a:p>
            <a:pPr algn="l"/>
            <a:r>
              <a:rPr lang="en-US" sz="1800" u="sng">
                <a:solidFill>
                  <a:srgbClr val="CC9900"/>
                </a:solidFill>
              </a:rPr>
              <a:t>	</a:t>
            </a:r>
            <a:r>
              <a:rPr lang="en-US" sz="1800" u="sng">
                <a:solidFill>
                  <a:srgbClr val="CC9900"/>
                </a:solidFill>
                <a:hlinkClick r:id="rId3"/>
              </a:rPr>
              <a:t>www.un.org/Depts/OHRM/examin/exam</a:t>
            </a:r>
            <a:endParaRPr lang="en-US" sz="1800" u="sng">
              <a:solidFill>
                <a:srgbClr val="CC9900"/>
              </a:solidFill>
            </a:endParaRPr>
          </a:p>
          <a:p>
            <a:pPr algn="l"/>
            <a:endParaRPr lang="en-US" sz="400"/>
          </a:p>
          <a:p>
            <a:pPr algn="l"/>
            <a:r>
              <a:rPr lang="en-US" sz="1800" i="1"/>
              <a:t>Associate Expert Programme</a:t>
            </a:r>
          </a:p>
          <a:p>
            <a:pPr algn="l"/>
            <a:r>
              <a:rPr lang="en-US" sz="1800" u="sng">
                <a:solidFill>
                  <a:srgbClr val="CC9900"/>
                </a:solidFill>
              </a:rPr>
              <a:t>	</a:t>
            </a:r>
            <a:r>
              <a:rPr lang="en-US" sz="1800" u="sng">
                <a:solidFill>
                  <a:srgbClr val="CC9900"/>
                </a:solidFill>
                <a:hlinkClick r:id="rId4"/>
              </a:rPr>
              <a:t>http://esa.un.org/techcoop/associate_experts.asp</a:t>
            </a:r>
            <a:r>
              <a:rPr lang="en-US" sz="1800" u="sng">
                <a:solidFill>
                  <a:srgbClr val="CC9900"/>
                </a:solidFill>
              </a:rPr>
              <a:t/>
            </a:r>
            <a:br>
              <a:rPr lang="en-US" sz="1800" u="sng">
                <a:solidFill>
                  <a:srgbClr val="CC9900"/>
                </a:solidFill>
              </a:rPr>
            </a:br>
            <a:r>
              <a:rPr lang="en-US" sz="1800" u="sng">
                <a:solidFill>
                  <a:srgbClr val="CC9900"/>
                </a:solidFill>
              </a:rPr>
              <a:t>	</a:t>
            </a:r>
            <a:r>
              <a:rPr lang="it-IT" sz="1800">
                <a:hlinkClick r:id="rId5"/>
              </a:rPr>
              <a:t>www.undesa.it-desc-jpo?ita.html</a:t>
            </a: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/>
            <a:endParaRPr lang="en-US" sz="400"/>
          </a:p>
          <a:p>
            <a:pPr algn="l"/>
            <a:r>
              <a:rPr lang="it-IT" sz="1800" i="1"/>
              <a:t>UN Volunteers</a:t>
            </a:r>
          </a:p>
          <a:p>
            <a:pPr algn="l"/>
            <a:r>
              <a:rPr lang="en-US" sz="1800" u="sng">
                <a:solidFill>
                  <a:srgbClr val="CC9900"/>
                </a:solidFill>
              </a:rPr>
              <a:t>	</a:t>
            </a:r>
            <a:r>
              <a:rPr lang="en-US" sz="1800" u="sng">
                <a:solidFill>
                  <a:srgbClr val="CC9900"/>
                </a:solidFill>
                <a:hlinkClick r:id="rId6"/>
              </a:rPr>
              <a:t>www.unv.org</a:t>
            </a:r>
            <a:endParaRPr lang="en-US" sz="1800" u="sng">
              <a:solidFill>
                <a:srgbClr val="CC9900"/>
              </a:solidFill>
            </a:endParaRPr>
          </a:p>
          <a:p>
            <a:pPr algn="l"/>
            <a:endParaRPr lang="en-US" sz="400"/>
          </a:p>
          <a:p>
            <a:pPr algn="l"/>
            <a:r>
              <a:rPr lang="en-US" sz="1800"/>
              <a:t>Information about regular recruitment</a:t>
            </a:r>
          </a:p>
          <a:p>
            <a:pPr algn="l"/>
            <a:r>
              <a:rPr lang="en-US" sz="1800" u="sng">
                <a:solidFill>
                  <a:srgbClr val="CC9900"/>
                </a:solidFill>
              </a:rPr>
              <a:t>	</a:t>
            </a:r>
            <a:r>
              <a:rPr lang="en-US" sz="1800" u="sng">
                <a:solidFill>
                  <a:srgbClr val="CC9900"/>
                </a:solidFill>
                <a:hlinkClick r:id="rId7"/>
              </a:rPr>
              <a:t>www.jobs.un.org</a:t>
            </a:r>
            <a:endParaRPr lang="en-US" sz="1800" u="sng">
              <a:solidFill>
                <a:srgbClr val="CC9900"/>
              </a:solidFill>
            </a:endParaRPr>
          </a:p>
          <a:p>
            <a:pPr algn="l"/>
            <a:endParaRPr lang="en-US" sz="400" u="sng">
              <a:solidFill>
                <a:srgbClr val="CC9900"/>
              </a:solidFill>
            </a:endParaRPr>
          </a:p>
          <a:p>
            <a:pPr algn="l"/>
            <a:r>
              <a:rPr lang="en-US" sz="1800" u="sng"/>
              <a:t>Other recruitment</a:t>
            </a:r>
          </a:p>
          <a:p>
            <a:pPr algn="l"/>
            <a:r>
              <a:rPr lang="en-US" sz="1800" u="sng">
                <a:solidFill>
                  <a:srgbClr val="CC9900"/>
                </a:solidFill>
              </a:rPr>
              <a:t>	</a:t>
            </a:r>
            <a:r>
              <a:rPr lang="it-IT" sz="1800">
                <a:hlinkClick r:id="rId8"/>
              </a:rPr>
              <a:t>http://www.reliefweb.int/rw/res.nsf/doc212?OpenFormServizio</a:t>
            </a:r>
            <a:endParaRPr lang="it-IT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67A-A921-4733-9E4C-1BC10A69228A}" type="slidenum">
              <a:rPr lang="en-US"/>
              <a:pPr/>
              <a:t>31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667000"/>
            <a:ext cx="5184775" cy="1366838"/>
          </a:xfrm>
        </p:spPr>
        <p:txBody>
          <a:bodyPr/>
          <a:lstStyle/>
          <a:p>
            <a:r>
              <a:rPr lang="it-IT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Grazie per l’attenzione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343400" y="4343400"/>
            <a:ext cx="4103688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  <a:p>
            <a:pPr algn="ctr" defTabSz="457200"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www.unicri.it</a:t>
            </a: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28600" y="1371600"/>
          <a:ext cx="4419600" cy="1098550"/>
        </p:xfrm>
        <a:graphic>
          <a:graphicData uri="http://schemas.openxmlformats.org/presentationml/2006/ole">
            <p:oleObj spid="_x0000_s76806" name="Picture" r:id="rId4" imgW="3726720" imgH="92664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190B-A11A-436F-874E-3A52703BEB6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6172200" cy="1143000"/>
          </a:xfrm>
        </p:spPr>
        <p:txBody>
          <a:bodyPr/>
          <a:lstStyle/>
          <a:p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fini delle Nazioni Unite</a:t>
            </a:r>
            <a:r>
              <a:rPr kumimoji="1"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kumimoji="1"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it-IT" sz="2400">
                <a:solidFill>
                  <a:schemeClr val="accent2"/>
                </a:solidFill>
              </a:rPr>
              <a:t>sono enunciati nell’art. 1 dello Statuto</a:t>
            </a:r>
            <a:endParaRPr kumimoji="1" lang="it-IT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835150" y="41497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kumimoji="1" lang="it-IT" sz="1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0" y="1981200"/>
            <a:ext cx="91440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0">
                <a:effectLst/>
                <a:cs typeface="Times New Roman" pitchFamily="18" charset="0"/>
              </a:rPr>
              <a:t>1. </a:t>
            </a:r>
            <a:r>
              <a:rPr lang="it-IT" sz="1600">
                <a:effectLst/>
                <a:cs typeface="Times New Roman" pitchFamily="18" charset="0"/>
              </a:rPr>
              <a:t>Mantenere la pace e la sicurezza internazionale</a:t>
            </a:r>
            <a:r>
              <a:rPr lang="it-IT" sz="1600" b="0">
                <a:effectLst/>
                <a:cs typeface="Times New Roman" pitchFamily="18" charset="0"/>
              </a:rPr>
              <a:t>, ed a questo fine: prendere efficaci misure collettive per prevenire e rimuovere le minacce alla pace e per reprimere gli atti di aggressione o le altre violazioni della pace, e conseguire con mezzi pacifici, ed in conformità ai princìpi della giustizia e del diritto internazionale, la composizione o la soluzione delle controversie o delle situazioni internazionali che potrebbero portare ad una violazione della pace.</a:t>
            </a:r>
          </a:p>
          <a:p>
            <a:pPr>
              <a:spcBef>
                <a:spcPct val="50000"/>
              </a:spcBef>
            </a:pPr>
            <a:r>
              <a:rPr lang="it-IT" sz="1600" b="0">
                <a:effectLst/>
                <a:cs typeface="Times New Roman" pitchFamily="18" charset="0"/>
              </a:rPr>
              <a:t>2. Sviluppare tra le nazioni </a:t>
            </a:r>
            <a:r>
              <a:rPr lang="it-IT" sz="1600">
                <a:effectLst/>
                <a:cs typeface="Times New Roman" pitchFamily="18" charset="0"/>
              </a:rPr>
              <a:t>relazioni amichevoli</a:t>
            </a:r>
            <a:r>
              <a:rPr lang="it-IT" sz="1600" b="0">
                <a:effectLst/>
                <a:cs typeface="Times New Roman" pitchFamily="18" charset="0"/>
              </a:rPr>
              <a:t> fondate sul rispetto e sul principio dell’</a:t>
            </a:r>
            <a:r>
              <a:rPr lang="it-IT" sz="1600">
                <a:effectLst/>
                <a:cs typeface="Times New Roman" pitchFamily="18" charset="0"/>
              </a:rPr>
              <a:t>eguaglianza</a:t>
            </a:r>
            <a:r>
              <a:rPr lang="it-IT" sz="1600" b="0">
                <a:effectLst/>
                <a:cs typeface="Times New Roman" pitchFamily="18" charset="0"/>
              </a:rPr>
              <a:t> </a:t>
            </a:r>
            <a:r>
              <a:rPr lang="it-IT" sz="1600">
                <a:effectLst/>
                <a:cs typeface="Times New Roman" pitchFamily="18" charset="0"/>
              </a:rPr>
              <a:t>dei diritti</a:t>
            </a:r>
            <a:r>
              <a:rPr lang="it-IT" sz="1600" b="0">
                <a:effectLst/>
                <a:cs typeface="Times New Roman" pitchFamily="18" charset="0"/>
              </a:rPr>
              <a:t> e dell’</a:t>
            </a:r>
            <a:r>
              <a:rPr lang="it-IT" sz="1600">
                <a:effectLst/>
                <a:cs typeface="Times New Roman" pitchFamily="18" charset="0"/>
              </a:rPr>
              <a:t>auto-decisione</a:t>
            </a:r>
            <a:r>
              <a:rPr lang="it-IT" sz="1600" b="0">
                <a:effectLst/>
                <a:cs typeface="Times New Roman" pitchFamily="18" charset="0"/>
              </a:rPr>
              <a:t> </a:t>
            </a:r>
            <a:r>
              <a:rPr lang="it-IT" sz="1600">
                <a:effectLst/>
                <a:cs typeface="Times New Roman" pitchFamily="18" charset="0"/>
              </a:rPr>
              <a:t>dei popoli</a:t>
            </a:r>
            <a:r>
              <a:rPr lang="it-IT" sz="1600" b="0">
                <a:effectLst/>
                <a:cs typeface="Times New Roman" pitchFamily="18" charset="0"/>
              </a:rPr>
              <a:t>, e prendere </a:t>
            </a:r>
            <a:br>
              <a:rPr lang="it-IT" sz="1600" b="0">
                <a:effectLst/>
                <a:cs typeface="Times New Roman" pitchFamily="18" charset="0"/>
              </a:rPr>
            </a:br>
            <a:r>
              <a:rPr lang="it-IT" sz="1600" b="0">
                <a:effectLst/>
                <a:cs typeface="Times New Roman" pitchFamily="18" charset="0"/>
              </a:rPr>
              <a:t>altre misure atte a rafforzare la pace universale; </a:t>
            </a:r>
          </a:p>
          <a:p>
            <a:pPr>
              <a:spcBef>
                <a:spcPct val="50000"/>
              </a:spcBef>
            </a:pPr>
            <a:r>
              <a:rPr lang="it-IT" sz="1600" b="0">
                <a:effectLst/>
                <a:cs typeface="Times New Roman" pitchFamily="18" charset="0"/>
              </a:rPr>
              <a:t>3. Conseguire la </a:t>
            </a:r>
            <a:r>
              <a:rPr lang="it-IT" sz="1600">
                <a:effectLst/>
                <a:cs typeface="Times New Roman" pitchFamily="18" charset="0"/>
              </a:rPr>
              <a:t>cooperazione internazionale</a:t>
            </a:r>
            <a:r>
              <a:rPr lang="it-IT" sz="1600" b="0">
                <a:effectLst/>
                <a:cs typeface="Times New Roman" pitchFamily="18" charset="0"/>
              </a:rPr>
              <a:t> nella soluzione dei problemi </a:t>
            </a:r>
            <a:br>
              <a:rPr lang="it-IT" sz="1600" b="0">
                <a:effectLst/>
                <a:cs typeface="Times New Roman" pitchFamily="18" charset="0"/>
              </a:rPr>
            </a:br>
            <a:r>
              <a:rPr lang="it-IT" sz="1600" b="0">
                <a:effectLst/>
                <a:cs typeface="Times New Roman" pitchFamily="18" charset="0"/>
              </a:rPr>
              <a:t>internazionali di carattere economico, sociale culturale od umanitario, e nel </a:t>
            </a:r>
            <a:br>
              <a:rPr lang="it-IT" sz="1600" b="0">
                <a:effectLst/>
                <a:cs typeface="Times New Roman" pitchFamily="18" charset="0"/>
              </a:rPr>
            </a:br>
            <a:r>
              <a:rPr lang="it-IT" sz="1600" b="0">
                <a:effectLst/>
                <a:cs typeface="Times New Roman" pitchFamily="18" charset="0"/>
              </a:rPr>
              <a:t>promuovere ed incoraggiare il </a:t>
            </a:r>
            <a:r>
              <a:rPr lang="it-IT" sz="1600">
                <a:effectLst/>
                <a:cs typeface="Times New Roman" pitchFamily="18" charset="0"/>
              </a:rPr>
              <a:t>rispetto dei diritti dell’uomo e delle libertà </a:t>
            </a:r>
            <a:br>
              <a:rPr lang="it-IT" sz="1600">
                <a:effectLst/>
                <a:cs typeface="Times New Roman" pitchFamily="18" charset="0"/>
              </a:rPr>
            </a:br>
            <a:r>
              <a:rPr lang="it-IT" sz="1600">
                <a:effectLst/>
                <a:cs typeface="Times New Roman" pitchFamily="18" charset="0"/>
              </a:rPr>
              <a:t>fondamentali</a:t>
            </a:r>
            <a:r>
              <a:rPr lang="it-IT" sz="1600" b="0">
                <a:effectLst/>
                <a:cs typeface="Times New Roman" pitchFamily="18" charset="0"/>
              </a:rPr>
              <a:t> per tutti </a:t>
            </a:r>
            <a:r>
              <a:rPr lang="it-IT" sz="1600">
                <a:effectLst/>
                <a:cs typeface="Times New Roman" pitchFamily="18" charset="0"/>
              </a:rPr>
              <a:t>senza distinzioni</a:t>
            </a:r>
            <a:r>
              <a:rPr lang="it-IT" sz="1600" b="0">
                <a:effectLst/>
                <a:cs typeface="Times New Roman" pitchFamily="18" charset="0"/>
              </a:rPr>
              <a:t> di razza, di sesso, di lingua o di </a:t>
            </a:r>
            <a:br>
              <a:rPr lang="it-IT" sz="1600" b="0">
                <a:effectLst/>
                <a:cs typeface="Times New Roman" pitchFamily="18" charset="0"/>
              </a:rPr>
            </a:br>
            <a:r>
              <a:rPr lang="it-IT" sz="1600" b="0">
                <a:effectLst/>
                <a:cs typeface="Times New Roman" pitchFamily="18" charset="0"/>
              </a:rPr>
              <a:t>religione; </a:t>
            </a:r>
          </a:p>
          <a:p>
            <a:pPr>
              <a:spcBef>
                <a:spcPct val="50000"/>
              </a:spcBef>
            </a:pPr>
            <a:r>
              <a:rPr lang="it-IT" sz="1600" b="0">
                <a:effectLst/>
                <a:cs typeface="Times New Roman" pitchFamily="18" charset="0"/>
              </a:rPr>
              <a:t>4. Costituire un </a:t>
            </a:r>
            <a:r>
              <a:rPr lang="it-IT" sz="1600">
                <a:effectLst/>
                <a:cs typeface="Times New Roman" pitchFamily="18" charset="0"/>
              </a:rPr>
              <a:t>centro per il coordinamento</a:t>
            </a:r>
            <a:r>
              <a:rPr lang="it-IT" sz="1600" b="0">
                <a:effectLst/>
                <a:cs typeface="Times New Roman" pitchFamily="18" charset="0"/>
              </a:rPr>
              <a:t> dell’attività delle nazioni volta </a:t>
            </a:r>
            <a:br>
              <a:rPr lang="it-IT" sz="1600" b="0">
                <a:effectLst/>
                <a:cs typeface="Times New Roman" pitchFamily="18" charset="0"/>
              </a:rPr>
            </a:br>
            <a:r>
              <a:rPr lang="it-IT" sz="1600" b="0">
                <a:effectLst/>
                <a:cs typeface="Times New Roman" pitchFamily="18" charset="0"/>
              </a:rPr>
              <a:t>al conseguimento di questi fini comuni . 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733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E00-78C9-482C-BEBD-CF43DE3CAD8F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467600" cy="1143000"/>
          </a:xfrm>
        </p:spPr>
        <p:txBody>
          <a:bodyPr/>
          <a:lstStyle/>
          <a:p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principi fondamentali delle Nazioni Unite</a:t>
            </a:r>
            <a:r>
              <a:rPr kumimoji="1"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kumimoji="1"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it-IT" sz="2400">
                <a:solidFill>
                  <a:schemeClr val="accent2"/>
                </a:solidFill>
              </a:rPr>
              <a:t>sono enunciati nell’art. 2 dello Statuto</a:t>
            </a:r>
            <a:endParaRPr kumimoji="1" lang="it-IT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835150" y="41497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kumimoji="1" lang="it-IT" sz="1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7526" name="Picture 6" descr="UN Charter 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2436813"/>
            <a:ext cx="2062162" cy="2973387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438400" y="2209800"/>
            <a:ext cx="6705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0">
                <a:effectLst/>
              </a:rPr>
              <a:t>L’Organizzazione ed i suoi Membri, nel perseguire i fini enunciati nell’art. 1, devono agire in conformità ai seguenti </a:t>
            </a:r>
            <a:r>
              <a:rPr lang="it-IT" sz="1600">
                <a:effectLst/>
              </a:rPr>
              <a:t>princìpi</a:t>
            </a:r>
            <a:r>
              <a:rPr lang="it-IT" sz="1600" b="0">
                <a:effectLst/>
              </a:rPr>
              <a:t>: </a:t>
            </a:r>
            <a:br>
              <a:rPr lang="it-IT" sz="1600" b="0">
                <a:effectLst/>
              </a:rPr>
            </a:br>
            <a:r>
              <a:rPr lang="it-IT" sz="1600" b="0">
                <a:effectLst/>
              </a:rPr>
              <a:t/>
            </a:r>
            <a:br>
              <a:rPr lang="it-IT" sz="1600" b="0">
                <a:effectLst/>
              </a:rPr>
            </a:br>
            <a:r>
              <a:rPr lang="it-IT" sz="1600" b="0">
                <a:effectLst/>
              </a:rPr>
              <a:t>1. L’Organizzazione è fondata sul principio della </a:t>
            </a:r>
            <a:r>
              <a:rPr lang="it-IT" sz="1600">
                <a:effectLst/>
              </a:rPr>
              <a:t>sovrana eguaglianza</a:t>
            </a:r>
            <a:r>
              <a:rPr lang="it-IT" sz="1600" b="0">
                <a:effectLst/>
              </a:rPr>
              <a:t> di tutti i suoi Membri. </a:t>
            </a:r>
            <a:br>
              <a:rPr lang="it-IT" sz="1600" b="0">
                <a:effectLst/>
              </a:rPr>
            </a:br>
            <a:r>
              <a:rPr lang="it-IT" sz="1600" b="0">
                <a:effectLst/>
              </a:rPr>
              <a:t>2. I Membri, al fine di assicurare a ciascuno di essi i diritti e i benefici risultanti dalla loro qualità di Membro, devono adempiere in buona fede gli obblighi da loro assunti in conformità al presente Statuto. </a:t>
            </a:r>
            <a:br>
              <a:rPr lang="it-IT" sz="1600" b="0">
                <a:effectLst/>
              </a:rPr>
            </a:br>
            <a:r>
              <a:rPr lang="it-IT" sz="1600" b="0">
                <a:effectLst/>
              </a:rPr>
              <a:t>3. I Membri devono risolvere le loro controversie internazionali con</a:t>
            </a:r>
            <a:r>
              <a:rPr lang="it-IT" sz="1600">
                <a:effectLst/>
              </a:rPr>
              <a:t> mezzi pacifici</a:t>
            </a:r>
            <a:r>
              <a:rPr lang="it-IT" sz="1600" b="0">
                <a:effectLst/>
              </a:rPr>
              <a:t>, in maniera che la pace e la sicurezza internazionale, e la giustizia, non siano messe in pericolo. </a:t>
            </a:r>
            <a:br>
              <a:rPr lang="it-IT" sz="1600" b="0">
                <a:effectLst/>
              </a:rPr>
            </a:br>
            <a:r>
              <a:rPr lang="it-IT" sz="1600" b="0">
                <a:effectLst/>
              </a:rPr>
              <a:t>4. I Membri devono </a:t>
            </a:r>
            <a:r>
              <a:rPr lang="it-IT" sz="1600">
                <a:effectLst/>
              </a:rPr>
              <a:t>astenersi</a:t>
            </a:r>
            <a:r>
              <a:rPr lang="it-IT" sz="1600" b="0">
                <a:effectLst/>
              </a:rPr>
              <a:t> nelle loro relazioni internazionali dalla minaccia o</a:t>
            </a:r>
            <a:r>
              <a:rPr lang="it-IT" sz="1600">
                <a:effectLst/>
              </a:rPr>
              <a:t> dall’uso della forza</a:t>
            </a:r>
            <a:r>
              <a:rPr lang="it-IT" sz="1600" b="0">
                <a:effectLst/>
              </a:rPr>
              <a:t>, sia contro l’integrità territoriale o l’indipendenza politica di qualsiasi Stato, sia in qualunque altra maniera incompatibile con i fini delle Nazioni Unite. 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6793-1A90-4ADF-B316-CC6DB4450D19}" type="slidenum">
              <a:rPr lang="en-US"/>
              <a:pPr/>
              <a:t>6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467600" cy="1143000"/>
          </a:xfrm>
        </p:spPr>
        <p:txBody>
          <a:bodyPr/>
          <a:lstStyle/>
          <a:p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principi fondamentali delle Nazioni Unite</a:t>
            </a:r>
            <a:r>
              <a:rPr kumimoji="1"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kumimoji="1"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it-IT" sz="2400">
                <a:solidFill>
                  <a:schemeClr val="accent2"/>
                </a:solidFill>
              </a:rPr>
              <a:t>sono enunciati nell’art. 2 dello Statuto</a:t>
            </a:r>
            <a:endParaRPr kumimoji="1" lang="it-IT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835150" y="41497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kumimoji="1" lang="it-IT" sz="1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8548" name="Picture 4" descr="UN Charter 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2436813"/>
            <a:ext cx="2062162" cy="2973387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438400" y="2209800"/>
            <a:ext cx="6705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0">
                <a:effectLst/>
              </a:rPr>
              <a:t>5. I Membri devono dare alle Nazioni Unite ogni </a:t>
            </a:r>
            <a:r>
              <a:rPr lang="it-IT" sz="1600">
                <a:effectLst/>
              </a:rPr>
              <a:t>assistenza</a:t>
            </a:r>
            <a:r>
              <a:rPr lang="it-IT" sz="1600" b="0">
                <a:effectLst/>
              </a:rPr>
              <a:t> in qualsiasi azione che queste intraprendono in conformità alle disposizioni del presente Statuto, e devono astenersi dal dare assistenza a qualsiasi Stato contro cui le Nazioni Unite intraprendono un’azione preventiva o coercitiva. </a:t>
            </a:r>
            <a:br>
              <a:rPr lang="it-IT" sz="1600" b="0">
                <a:effectLst/>
              </a:rPr>
            </a:br>
            <a:r>
              <a:rPr lang="it-IT" sz="1600" b="0">
                <a:effectLst/>
              </a:rPr>
              <a:t>6. L’Organizzazione deve fare in modo che Stati che non sono Membri delle Nazioni Unite agiscano in conformità a questi princìpi, per quanto possa essere necessario per il mantenimento della pace e della sicurezza internazionale. </a:t>
            </a:r>
            <a:br>
              <a:rPr lang="it-IT" sz="1600" b="0">
                <a:effectLst/>
              </a:rPr>
            </a:br>
            <a:r>
              <a:rPr lang="it-IT" sz="1600" b="0">
                <a:effectLst/>
              </a:rPr>
              <a:t>7. Nessuna disposizione del presente Statuto autorizza le Nazioni Unite ad intervenire in questioni che appartengono essenzialmente alla competenza interna di uno Stato, né obbliga i Membri a sottoporre tali questioni ad una procedura di regolamento in applicazione del presente Statuto; questo principio non pregiudica però l’applicazione di misure coercitive a norma del Capitolo VII. 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AD1B-A94B-460B-8E67-D2582516D246}" type="slidenum">
              <a:rPr lang="en-US"/>
              <a:pPr/>
              <a:t>7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81B1-A091-47AF-AB0C-1DBC4D7C90B2}" type="slidenum">
              <a:rPr lang="en-US"/>
              <a:pPr/>
              <a:t>8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0A79-DDF0-4AC7-8DCC-6773E114E405}" type="slidenum">
              <a:rPr lang="en-US"/>
              <a:pPr/>
              <a:t>9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valori fondamentali </a:t>
            </a:r>
            <a:b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it-IT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 chi lavora nelle Nazioni Unite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172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Lavorare nell’ONU</a:t>
            </a:r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1905000" y="2133600"/>
          <a:ext cx="5486400" cy="4146550"/>
        </p:xfrm>
        <a:graphic>
          <a:graphicData uri="http://schemas.openxmlformats.org/presentationml/2006/ole">
            <p:oleObj spid="_x0000_s106505" name="Bitmap Image" r:id="rId3" imgW="4525007" imgH="3419952" progId="Paint.Picture">
              <p:embed/>
            </p:oleObj>
          </a:graphicData>
        </a:graphic>
      </p:graphicFrame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905000" y="6278563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INTEGRIT</a:t>
            </a:r>
            <a:r>
              <a:rPr lang="en-GB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À</a:t>
            </a: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1241</Words>
  <Application>Microsoft Office PowerPoint</Application>
  <PresentationFormat>Presentazione su schermo (4:3)</PresentationFormat>
  <Paragraphs>259</Paragraphs>
  <Slides>31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Times New Roman</vt:lpstr>
      <vt:lpstr>Times</vt:lpstr>
      <vt:lpstr>Arial Unicode MS</vt:lpstr>
      <vt:lpstr>Lucida Sans Unicode</vt:lpstr>
      <vt:lpstr>Default Design</vt:lpstr>
      <vt:lpstr>Microsoft Word Picture</vt:lpstr>
      <vt:lpstr>Bitmap Image</vt:lpstr>
      <vt:lpstr>Lavorare nelle Organizzazioni Internazionali: il sistema Nazioni Unite</vt:lpstr>
      <vt:lpstr>“Poiché le guerre nascono nella mente degli uomini, è nella mente degli uomini che amore e compassione devono elevare le difese della pace”  U-Thant   Segretario Generale delle Nazioni Unite dal 1961-1971  (Celebrazione del centenario dalla sua nascita Pantanaw, Birmania, 22 gennaio 1909 )</vt:lpstr>
      <vt:lpstr>Lavorare per un organismo  del sistema ONU</vt:lpstr>
      <vt:lpstr>I fini delle Nazioni Unite  sono enunciati nell’art. 1 dello Statuto</vt:lpstr>
      <vt:lpstr>I principi fondamentali delle Nazioni Unite  sono enunciati nell’art. 2 dello Statuto</vt:lpstr>
      <vt:lpstr>I principi fondamentali delle Nazioni Unite  sono enunciati nell’art. 2 dello Statuto</vt:lpstr>
      <vt:lpstr>Diapositiva 7</vt:lpstr>
      <vt:lpstr>Diapositiva 8</vt:lpstr>
      <vt:lpstr>I valori fondamentali  di chi lavora nelle Nazioni Unite</vt:lpstr>
      <vt:lpstr>I valori fondamentali  di chi lavora nelle Nazioni Unite</vt:lpstr>
      <vt:lpstr>I valori fondamentali  di chi lavora nelle Nazioni Unite</vt:lpstr>
      <vt:lpstr>Valori emergenti</vt:lpstr>
      <vt:lpstr>Categorie</vt:lpstr>
      <vt:lpstr>2. Come si accede al sistema ONU?</vt:lpstr>
      <vt:lpstr>   a) Modi per fare le prime esperienze nel sistema ONU</vt:lpstr>
      <vt:lpstr>   a) Modi per fare le prime esperienze nel sistema ONU</vt:lpstr>
      <vt:lpstr>   b) Modi per entrare nel sistema ONU</vt:lpstr>
      <vt:lpstr>   b) Modi per entrare nel sistema ONU</vt:lpstr>
      <vt:lpstr>   b) Modi per entrare nel sistema ONU</vt:lpstr>
      <vt:lpstr>   b) Modi per entrare nel sistema ONU</vt:lpstr>
      <vt:lpstr>   b) Modi per entrare nel sistema ONU</vt:lpstr>
      <vt:lpstr>Diapositiva 22</vt:lpstr>
      <vt:lpstr>   c) Accesso alternativo nel sistema ONU</vt:lpstr>
      <vt:lpstr>3. Quali caratteristiche per intraprendere una carriera di questo tipo?</vt:lpstr>
      <vt:lpstr>3. Quali caratteristiche per intraprendere una carriera di questo tipo?</vt:lpstr>
      <vt:lpstr>3. Quali sono le maggiori difficoltà di una carriera di questo tipo?</vt:lpstr>
      <vt:lpstr>3. Quali sono le maggiori difficoltà di una carriera di questo tipo?</vt:lpstr>
      <vt:lpstr>4. Professionalità emergenti in ambito ONU</vt:lpstr>
      <vt:lpstr>5. Gli stage sono utili?</vt:lpstr>
      <vt:lpstr>6. Per ulteriori informazioni</vt:lpstr>
      <vt:lpstr>Grazie per l’attenzione</vt:lpstr>
    </vt:vector>
  </TitlesOfParts>
  <Company>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flamini</dc:creator>
  <cp:lastModifiedBy>daniele</cp:lastModifiedBy>
  <cp:revision>246</cp:revision>
  <dcterms:created xsi:type="dcterms:W3CDTF">2008-06-19T12:30:12Z</dcterms:created>
  <dcterms:modified xsi:type="dcterms:W3CDTF">2011-09-25T14:14:33Z</dcterms:modified>
</cp:coreProperties>
</file>